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35" r:id="rId15"/>
    <p:sldId id="325" r:id="rId16"/>
    <p:sldId id="309" r:id="rId17"/>
    <p:sldId id="367" r:id="rId18"/>
    <p:sldId id="368" r:id="rId19"/>
    <p:sldId id="328" r:id="rId20"/>
    <p:sldId id="329" r:id="rId21"/>
    <p:sldId id="369" r:id="rId22"/>
    <p:sldId id="352" r:id="rId23"/>
    <p:sldId id="353" r:id="rId24"/>
    <p:sldId id="336" r:id="rId25"/>
    <p:sldId id="332" r:id="rId26"/>
    <p:sldId id="373" r:id="rId27"/>
    <p:sldId id="339" r:id="rId28"/>
    <p:sldId id="370" r:id="rId29"/>
    <p:sldId id="358" r:id="rId30"/>
    <p:sldId id="374" r:id="rId31"/>
    <p:sldId id="287" r:id="rId32"/>
    <p:sldId id="361" r:id="rId33"/>
    <p:sldId id="362" r:id="rId34"/>
    <p:sldId id="360" r:id="rId35"/>
    <p:sldId id="364" r:id="rId36"/>
    <p:sldId id="294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35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3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F2F2F2"/>
    <a:srgbClr val="FAC090"/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8" autoAdjust="0"/>
    <p:restoredTop sz="94766" autoAdjust="0"/>
  </p:normalViewPr>
  <p:slideViewPr>
    <p:cSldViewPr>
      <p:cViewPr varScale="1">
        <p:scale>
          <a:sx n="110" d="100"/>
          <a:sy n="110" d="100"/>
        </p:scale>
        <p:origin x="133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BEDE3A51-870D-42DA-A884-3BFE9911B7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Google Shape;188;p22">
            <a:extLst>
              <a:ext uri="{FF2B5EF4-FFF2-40B4-BE49-F238E27FC236}">
                <a16:creationId xmlns:a16="http://schemas.microsoft.com/office/drawing/2014/main" id="{F4CA81CB-1819-4DDC-A732-56C212EDD90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258BC417-D9FD-46B0-AA9E-515C3B3ABFA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139AB159-F816-4930-B874-0F79BD20E72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Google Shape;188;p22">
            <a:extLst>
              <a:ext uri="{FF2B5EF4-FFF2-40B4-BE49-F238E27FC236}">
                <a16:creationId xmlns:a16="http://schemas.microsoft.com/office/drawing/2014/main" id="{34A9E205-DD44-44FE-9CC1-D89FC797DD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68894"/>
              </p:ext>
            </p:extLst>
          </p:nvPr>
        </p:nvGraphicFramePr>
        <p:xfrm>
          <a:off x="5600837" y="863712"/>
          <a:ext cx="3185701" cy="4137781"/>
        </p:xfrm>
        <a:graphic>
          <a:graphicData uri="http://schemas.openxmlformats.org/drawingml/2006/table">
            <a:tbl>
              <a:tblPr/>
              <a:tblGrid>
                <a:gridCol w="675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Neopixel Ring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51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TSL2561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A5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A4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51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Relay module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DHT11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51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물주기 모터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트랜지스터와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7" y="1370224"/>
            <a:ext cx="4993943" cy="4014804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75CCC003-2B74-49D8-9E93-10A10F3730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75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1ED59480-0E34-4FF4-A298-0CDB92D89A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CF6E05AB-A15C-4E93-AC7C-4B6A7FC2CDA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F9F1DAEA-17BE-4324-AD23-86AD96AEE4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7B14D908-905A-488B-A8BD-47A8ABF541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AA4B0B83-23A0-4AE2-B028-1DBB052DA98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5" name="Google Shape;188;p22">
            <a:extLst>
              <a:ext uri="{FF2B5EF4-FFF2-40B4-BE49-F238E27FC236}">
                <a16:creationId xmlns:a16="http://schemas.microsoft.com/office/drawing/2014/main" id="{970CEBE3-D891-4BF9-8A4A-35804EA0F9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6BC943-ADD5-40A8-9538-294C0E297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006564"/>
              </p:ext>
            </p:extLst>
          </p:nvPr>
        </p:nvGraphicFramePr>
        <p:xfrm>
          <a:off x="1126526" y="1537785"/>
          <a:ext cx="6746931" cy="47200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47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산출물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일반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응용 소프트웨어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응용</a:t>
                      </a:r>
                      <a:endParaRPr lang="en-US" altLang="ko-KR" sz="1100" b="1" kern="0" spc="0" dirty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하드웨어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APP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∙Web 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빅데이터</a:t>
                      </a:r>
                      <a:endParaRPr lang="ko-KR" altLang="en-US" sz="1100" b="1" kern="0" spc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∙인공지능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∙블록체인 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en-US" sz="1100" b="1" kern="0" spc="0" dirty="0" err="1">
                          <a:effectLst/>
                          <a:latin typeface="+mn-ea"/>
                          <a:ea typeface="+mn-ea"/>
                        </a:rPr>
                        <a:t>IoT</a:t>
                      </a:r>
                      <a:endParaRPr lang="en-US" sz="1100" b="1" kern="0" spc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로봇</a:t>
                      </a:r>
                    </a:p>
                    <a:p>
                      <a:pPr marL="0" marR="0" indent="-17145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b="1" kern="0" spc="0" dirty="0" err="1">
                          <a:effectLst/>
                          <a:latin typeface="+mn-ea"/>
                          <a:ea typeface="+mn-ea"/>
                        </a:rPr>
                        <a:t>드론</a:t>
                      </a:r>
                      <a:r>
                        <a:rPr lang="ko-KR" altLang="en-US" sz="1100" b="1" kern="0" spc="0" dirty="0">
                          <a:effectLst/>
                          <a:latin typeface="+mn-ea"/>
                          <a:ea typeface="+mn-ea"/>
                        </a:rPr>
                        <a:t> 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환경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시장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기술 환경 분석서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설문조사 결과서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인터뷰 결과서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요구사항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  <a:latin typeface="+mn-ea"/>
                          <a:ea typeface="+mn-ea"/>
                        </a:rPr>
                        <a:t>유즈케이스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아키텍처 설계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서비스 구성도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서비스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데이터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하드웨어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센서 구성도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설계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메뉴 구성도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화면 설계서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effectLst/>
                          <a:latin typeface="+mn-ea"/>
                          <a:ea typeface="+mn-ea"/>
                        </a:rPr>
                        <a:t>엔티티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 관계도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처리도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기능 흐름도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알고리즘 명세서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설명서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데이터 수집처리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하드웨어 설계도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100" kern="0" spc="0" dirty="0"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프로그램 목록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테이블 정의서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핵심 소스코드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460" marR="46460" marT="12845" marB="1284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ED08F32-F222-458F-9D01-E2EEFB805498}"/>
              </a:ext>
            </a:extLst>
          </p:cNvPr>
          <p:cNvSpPr txBox="1"/>
          <p:nvPr/>
        </p:nvSpPr>
        <p:spPr>
          <a:xfrm>
            <a:off x="4632358" y="686856"/>
            <a:ext cx="330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※ ○: </a:t>
            </a:r>
            <a:r>
              <a:rPr lang="ko-KR" altLang="en-US" sz="1200" b="1" dirty="0">
                <a:solidFill>
                  <a:srgbClr val="0000FF"/>
                </a:solidFill>
              </a:rPr>
              <a:t>필수사항</a:t>
            </a:r>
            <a:r>
              <a:rPr lang="en-US" altLang="ko-KR" sz="1200" b="1" dirty="0">
                <a:solidFill>
                  <a:srgbClr val="0000FF"/>
                </a:solidFill>
              </a:rPr>
              <a:t>, △: </a:t>
            </a:r>
            <a:r>
              <a:rPr lang="ko-KR" altLang="en-US" sz="1200" b="1" dirty="0">
                <a:solidFill>
                  <a:srgbClr val="0000FF"/>
                </a:solidFill>
              </a:rPr>
              <a:t>선택사항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프로젝트 성격에 따른 양식 선택 사용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샘플 내용은 </a:t>
            </a:r>
            <a:r>
              <a:rPr lang="ko-KR" altLang="en-US" sz="1200" b="1" dirty="0" err="1">
                <a:solidFill>
                  <a:srgbClr val="0000FF"/>
                </a:solidFill>
              </a:rPr>
              <a:t>참고용이며</a:t>
            </a:r>
            <a:r>
              <a:rPr lang="ko-KR" altLang="en-US" sz="1200" b="1" dirty="0">
                <a:solidFill>
                  <a:srgbClr val="0000FF"/>
                </a:solidFill>
              </a:rPr>
              <a:t> 삭제 후 내용 작성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0000FF"/>
                </a:solidFill>
              </a:rPr>
              <a:t>※ </a:t>
            </a:r>
            <a:r>
              <a:rPr lang="ko-KR" altLang="en-US" sz="1200" b="1" dirty="0">
                <a:solidFill>
                  <a:srgbClr val="0000FF"/>
                </a:solidFill>
              </a:rPr>
              <a:t>선택사항 페이지 중 </a:t>
            </a:r>
            <a:r>
              <a:rPr lang="ko-KR" altLang="en-US" sz="1200" b="1" dirty="0" err="1">
                <a:solidFill>
                  <a:srgbClr val="0000FF"/>
                </a:solidFill>
              </a:rPr>
              <a:t>미작성</a:t>
            </a:r>
            <a:r>
              <a:rPr lang="ko-KR" altLang="en-US" sz="1200" b="1" dirty="0">
                <a:solidFill>
                  <a:srgbClr val="0000FF"/>
                </a:solidFill>
              </a:rPr>
              <a:t> 페이지는 삭제</a:t>
            </a:r>
          </a:p>
        </p:txBody>
      </p:sp>
    </p:spTree>
    <p:extLst>
      <p:ext uri="{BB962C8B-B14F-4D97-AF65-F5344CB8AC3E}">
        <p14:creationId xmlns:p14="http://schemas.microsoft.com/office/powerpoint/2010/main" val="13697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22A6F42C-BBC4-41C0-89C0-13307D4C12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CB42854B-8C84-4F11-922A-89EEB0B670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Google Shape;188;p22">
            <a:extLst>
              <a:ext uri="{FF2B5EF4-FFF2-40B4-BE49-F238E27FC236}">
                <a16:creationId xmlns:a16="http://schemas.microsoft.com/office/drawing/2014/main" id="{A15E69D8-43D0-428D-A189-E9049BDE74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84752050-16E9-4B18-895D-7A0F3350CF9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Google Shape;188;p22">
            <a:extLst>
              <a:ext uri="{FF2B5EF4-FFF2-40B4-BE49-F238E27FC236}">
                <a16:creationId xmlns:a16="http://schemas.microsoft.com/office/drawing/2014/main" id="{725B07C8-67EF-4A9C-AED8-85921D25EC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8F8B7CA2-6D5C-4DA6-85EA-ABF38695496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31212"/>
            <a:ext cx="8407400" cy="3611612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E20BD9A7-D5EC-4E2B-AF40-BACCDF0C03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ADAFE74B-93AA-48CF-9653-1632BE5699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Google Shape;188;p22">
            <a:extLst>
              <a:ext uri="{FF2B5EF4-FFF2-40B4-BE49-F238E27FC236}">
                <a16:creationId xmlns:a16="http://schemas.microsoft.com/office/drawing/2014/main" id="{896A54BF-87D5-48E5-967D-80B2F8403CD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49F403AC-97FC-4FA0-BA6A-071AAE019C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12527DE4-34CC-498E-A0D3-BCD43A805D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FF409691-31A6-41B3-9D3D-57683F5E93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8549"/>
              </p:ext>
            </p:extLst>
          </p:nvPr>
        </p:nvGraphicFramePr>
        <p:xfrm>
          <a:off x="450882" y="1268760"/>
          <a:ext cx="8242236" cy="5090055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852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055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639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6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26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Google Shape;188;p22">
            <a:extLst>
              <a:ext uri="{FF2B5EF4-FFF2-40B4-BE49-F238E27FC236}">
                <a16:creationId xmlns:a16="http://schemas.microsoft.com/office/drawing/2014/main" id="{88987417-4354-4950-90F2-ED93180925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2515900C-3AA1-4751-B2A0-B1ED7E5B27D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8FB1E41C-D7A6-4BE7-9532-B64672595F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20F9CD13-EECE-44B3-8DE8-57C95DCF17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Google Shape;188;p22">
            <a:extLst>
              <a:ext uri="{FF2B5EF4-FFF2-40B4-BE49-F238E27FC236}">
                <a16:creationId xmlns:a16="http://schemas.microsoft.com/office/drawing/2014/main" id="{24CC7695-BA13-450B-BDEA-15AD5A5F1F2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Google Shape;188;p22">
            <a:extLst>
              <a:ext uri="{FF2B5EF4-FFF2-40B4-BE49-F238E27FC236}">
                <a16:creationId xmlns:a16="http://schemas.microsoft.com/office/drawing/2014/main" id="{D4A36B70-4E70-4BDE-A4E3-164ACB37BA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Google Shape;188;p22">
            <a:extLst>
              <a:ext uri="{FF2B5EF4-FFF2-40B4-BE49-F238E27FC236}">
                <a16:creationId xmlns:a16="http://schemas.microsoft.com/office/drawing/2014/main" id="{4A39581E-3506-46F1-AA6B-B93A69E60F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Google Shape;188;p22">
            <a:extLst>
              <a:ext uri="{FF2B5EF4-FFF2-40B4-BE49-F238E27FC236}">
                <a16:creationId xmlns:a16="http://schemas.microsoft.com/office/drawing/2014/main" id="{6DC90575-7BD4-495F-8B66-1F6A070297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EECBD28A-1AA9-4840-8E7D-5CFC1A3B5E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211F8495-937B-4BDA-BB7A-86F97BE2E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Google Shape;188;p22">
            <a:extLst>
              <a:ext uri="{FF2B5EF4-FFF2-40B4-BE49-F238E27FC236}">
                <a16:creationId xmlns:a16="http://schemas.microsoft.com/office/drawing/2014/main" id="{8873CEA6-1BFE-4CA0-888F-4A5EC4CF2B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Google Shape;188;p22">
            <a:extLst>
              <a:ext uri="{FF2B5EF4-FFF2-40B4-BE49-F238E27FC236}">
                <a16:creationId xmlns:a16="http://schemas.microsoft.com/office/drawing/2014/main" id="{7834BEB7-74B2-4513-A6B5-D749AD04924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1707</Words>
  <Application>Microsoft Office PowerPoint</Application>
  <PresentationFormat>화면 슬라이드 쇼(4:3)</PresentationFormat>
  <Paragraphs>536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user</cp:lastModifiedBy>
  <cp:revision>259</cp:revision>
  <dcterms:created xsi:type="dcterms:W3CDTF">2014-04-16T00:55:54Z</dcterms:created>
  <dcterms:modified xsi:type="dcterms:W3CDTF">2021-07-09T07:59:57Z</dcterms:modified>
</cp:coreProperties>
</file>